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96" r:id="rId4"/>
    <p:sldId id="299" r:id="rId5"/>
    <p:sldId id="293" r:id="rId6"/>
    <p:sldId id="302" r:id="rId7"/>
    <p:sldId id="303" r:id="rId8"/>
    <p:sldId id="284" r:id="rId9"/>
    <p:sldId id="289" r:id="rId10"/>
    <p:sldId id="285" r:id="rId11"/>
    <p:sldId id="291" r:id="rId12"/>
    <p:sldId id="304" r:id="rId13"/>
    <p:sldId id="305" r:id="rId14"/>
    <p:sldId id="306" r:id="rId15"/>
    <p:sldId id="307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lani Tarrant" initials="N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/>
    <p:restoredTop sz="94530" autoAdjust="0"/>
  </p:normalViewPr>
  <p:slideViewPr>
    <p:cSldViewPr snapToGrid="0" snapToObjects="1">
      <p:cViewPr>
        <p:scale>
          <a:sx n="123" d="100"/>
          <a:sy n="123" d="100"/>
        </p:scale>
        <p:origin x="-5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Weight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30-4808-9A59-B11F1727C2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30-4808-9A59-B11F1727C2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30-4808-9A59-B11F1727C2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30-4808-9A59-B11F1727C2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30-4808-9A59-B11F1727C29B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30-4808-9A59-B11F1727C29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30-4808-9A59-B11F1727C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Quality</c:v>
                </c:pt>
                <c:pt idx="1">
                  <c:v>Clinical Practice Improvement Activities</c:v>
                </c:pt>
                <c:pt idx="2">
                  <c:v>Resource Use</c:v>
                </c:pt>
                <c:pt idx="3">
                  <c:v>Advancing Care Information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0.700000000000001</c:v>
                </c:pt>
                <c:pt idx="1">
                  <c:v>0.3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30-4808-9A59-B11F1727C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5803A-2AB4-4E25-81EF-073E4D91384E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27041-C3F2-49BB-812A-A1F254D3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7041-C3F2-49BB-812A-A1F254D38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blog.healthmonix.com</a:t>
            </a:r>
            <a:r>
              <a:rPr lang="en-US" dirty="0" smtClean="0"/>
              <a:t>/learn-how-</a:t>
            </a:r>
            <a:r>
              <a:rPr lang="en-US" dirty="0" err="1" smtClean="0"/>
              <a:t>macra</a:t>
            </a:r>
            <a:r>
              <a:rPr lang="en-US" dirty="0" smtClean="0"/>
              <a:t>-</a:t>
            </a:r>
            <a:r>
              <a:rPr lang="en-US" dirty="0" err="1" smtClean="0"/>
              <a:t>mips</a:t>
            </a:r>
            <a:r>
              <a:rPr lang="en-US" dirty="0" smtClean="0"/>
              <a:t>-will-inflate-your-revenue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www.mcep.org</a:t>
            </a:r>
            <a:r>
              <a:rPr lang="en-US" dirty="0" smtClean="0"/>
              <a:t>/imis15/</a:t>
            </a:r>
            <a:r>
              <a:rPr lang="en-US" dirty="0" err="1" smtClean="0"/>
              <a:t>mcepdocs</a:t>
            </a:r>
            <a:r>
              <a:rPr lang="en-US" dirty="0" smtClean="0"/>
              <a:t>/ST/16%20Future%20of%20ED%20Pymt%20Reform%20-%20Admin.pdf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7041-C3F2-49BB-812A-A1F254D38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7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Medicare reimbursement </a:t>
            </a:r>
          </a:p>
          <a:p>
            <a:pPr lvl="1"/>
            <a:r>
              <a:rPr lang="en-US" dirty="0" smtClean="0"/>
              <a:t>Automatic reimbursement increases from 2015-2019 </a:t>
            </a:r>
          </a:p>
          <a:p>
            <a:pPr lvl="1"/>
            <a:r>
              <a:rPr lang="en-US" dirty="0" smtClean="0"/>
              <a:t>After 2019, reimbursement will be based on our performance under MIPS </a:t>
            </a:r>
          </a:p>
          <a:p>
            <a:pPr marL="457189" lvl="1" indent="0">
              <a:buNone/>
            </a:pPr>
            <a:endParaRPr lang="en-US" dirty="0" smtClean="0"/>
          </a:p>
          <a:p>
            <a:r>
              <a:rPr lang="en-US" dirty="0" smtClean="0"/>
              <a:t>MIPS has two categories for measuring the performance of Emergency clinicians </a:t>
            </a:r>
          </a:p>
          <a:p>
            <a:pPr lvl="2"/>
            <a:r>
              <a:rPr lang="en-US" dirty="0" smtClean="0"/>
              <a:t>Quality </a:t>
            </a:r>
          </a:p>
          <a:p>
            <a:pPr lvl="3"/>
            <a:r>
              <a:rPr lang="en-US" b="1" dirty="0" smtClean="0"/>
              <a:t>Sepsis care</a:t>
            </a:r>
            <a:r>
              <a:rPr lang="en-US" dirty="0" smtClean="0"/>
              <a:t> is one of the quality measures</a:t>
            </a:r>
          </a:p>
          <a:p>
            <a:pPr lvl="2"/>
            <a:r>
              <a:rPr lang="en-US" dirty="0" smtClean="0"/>
              <a:t>Clinical Practice Improvement Activities (CPIA)</a:t>
            </a:r>
          </a:p>
          <a:p>
            <a:pPr lvl="3"/>
            <a:r>
              <a:rPr lang="en-US" b="1" dirty="0" smtClean="0"/>
              <a:t>E-QUAL </a:t>
            </a:r>
            <a:r>
              <a:rPr lang="en-US" dirty="0" smtClean="0"/>
              <a:t>is likely a high-value CPIA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7041-C3F2-49BB-812A-A1F254D38D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7041-C3F2-49BB-812A-A1F254D38D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627" y="2267583"/>
            <a:ext cx="11197700" cy="1594204"/>
          </a:xfrm>
        </p:spPr>
        <p:txBody>
          <a:bodyPr anchor="b"/>
          <a:lstStyle>
            <a:lvl1pPr algn="ctr">
              <a:defRPr sz="6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76" y="3923937"/>
            <a:ext cx="9144000" cy="812415"/>
          </a:xfrm>
        </p:spPr>
        <p:txBody>
          <a:bodyPr/>
          <a:lstStyle>
            <a:lvl1pPr marL="0" indent="0" algn="ctr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98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6" y="365127"/>
            <a:ext cx="8149701" cy="1090813"/>
          </a:xfrm>
        </p:spPr>
        <p:txBody>
          <a:bodyPr>
            <a:normAutofit/>
          </a:bodyPr>
          <a:lstStyle>
            <a:lvl1pPr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606862"/>
            <a:ext cx="8149701" cy="4570105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FD34-21E7-0145-BBCF-5E1887558E82}" type="datetimeFigureOut">
              <a:rPr lang="en-US" smtClean="0"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CC5D-5D35-7B42-8E92-362B00CD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627" y="1895904"/>
            <a:ext cx="11197700" cy="1594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Sepsis Quality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76" y="3923937"/>
            <a:ext cx="9144000" cy="8124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Your name &amp; title here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2467" y="619465"/>
            <a:ext cx="314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Your hospital logo here 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Sepsis </a:t>
            </a:r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606862"/>
            <a:ext cx="8237728" cy="47839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/>
              <a:t>Rural</a:t>
            </a:r>
            <a:r>
              <a:rPr lang="en-US" u="sng" dirty="0"/>
              <a:t>-specific </a:t>
            </a:r>
            <a:r>
              <a:rPr lang="en-US" i="1" u="sng" dirty="0" smtClean="0"/>
              <a:t>Webinars: </a:t>
            </a:r>
            <a:endParaRPr lang="en-US" i="1" u="sng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Initiation </a:t>
            </a:r>
            <a:r>
              <a:rPr lang="en-US" dirty="0"/>
              <a:t>&amp; implementation of </a:t>
            </a:r>
            <a:r>
              <a:rPr lang="en-US" dirty="0" smtClean="0"/>
              <a:t>sepsis </a:t>
            </a:r>
            <a:r>
              <a:rPr lang="en-US" dirty="0" smtClean="0"/>
              <a:t>QI initiative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epsis </a:t>
            </a:r>
            <a:r>
              <a:rPr lang="en-US" dirty="0"/>
              <a:t>t</a:t>
            </a:r>
            <a:r>
              <a:rPr lang="en-US" dirty="0" smtClean="0"/>
              <a:t>ransfers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State-partnerships in sepsis care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Sepsis primer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Care for sepsis with a diverse rural EM workforce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Rural </a:t>
            </a:r>
            <a:r>
              <a:rPr lang="en-US" dirty="0"/>
              <a:t>economics – how sepsis QI can increase </a:t>
            </a:r>
            <a:r>
              <a:rPr lang="en-US" dirty="0" smtClean="0"/>
              <a:t>our revenue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CME &amp; MOC credit for all modules </a:t>
            </a:r>
          </a:p>
          <a:p>
            <a:pPr marL="457189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397" y="2384941"/>
            <a:ext cx="2697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Webinar Series </a:t>
            </a:r>
          </a:p>
        </p:txBody>
      </p:sp>
    </p:spTree>
    <p:extLst>
      <p:ext uri="{BB962C8B-B14F-4D97-AF65-F5344CB8AC3E}">
        <p14:creationId xmlns:p14="http://schemas.microsoft.com/office/powerpoint/2010/main" val="389404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Rural Sepsis </a:t>
            </a:r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u="sng" dirty="0"/>
              <a:t>Rural-specific </a:t>
            </a:r>
            <a:r>
              <a:rPr lang="en-US" i="1" u="sng" dirty="0"/>
              <a:t>Ready-To-Use Tools: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Educational resources (PPTs)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Examples: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Introduction </a:t>
            </a:r>
            <a:r>
              <a:rPr lang="en-US" dirty="0"/>
              <a:t>to EQUAL &amp; Sepsis Initiative for </a:t>
            </a:r>
            <a:r>
              <a:rPr lang="en-US" dirty="0" smtClean="0"/>
              <a:t>our staff </a:t>
            </a:r>
            <a:endParaRPr lang="en-US" dirty="0"/>
          </a:p>
          <a:p>
            <a:pPr lvl="3">
              <a:lnSpc>
                <a:spcPct val="110000"/>
              </a:lnSpc>
            </a:pPr>
            <a:r>
              <a:rPr lang="en-US" dirty="0" smtClean="0"/>
              <a:t>One pager “kick-off” for c-suite &amp; community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Material </a:t>
            </a:r>
            <a:r>
              <a:rPr lang="en-US" dirty="0"/>
              <a:t>oriented towards low-resource </a:t>
            </a:r>
            <a:r>
              <a:rPr lang="en-US" dirty="0" smtClean="0"/>
              <a:t>setting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 smtClean="0"/>
              <a:t>Examples: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Treatment algorithms</a:t>
            </a:r>
            <a:endParaRPr lang="en-US" dirty="0"/>
          </a:p>
          <a:p>
            <a:pPr lvl="3">
              <a:lnSpc>
                <a:spcPct val="110000"/>
              </a:lnSpc>
            </a:pPr>
            <a:r>
              <a:rPr lang="en-US" dirty="0" smtClean="0"/>
              <a:t>Transfer </a:t>
            </a:r>
            <a:r>
              <a:rPr lang="en-US" dirty="0"/>
              <a:t>checklist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Sepsis Poster for </a:t>
            </a:r>
            <a:r>
              <a:rPr lang="en-US" dirty="0" smtClean="0"/>
              <a:t>our “</a:t>
            </a:r>
            <a:r>
              <a:rPr lang="en-US" dirty="0" err="1"/>
              <a:t>resus</a:t>
            </a:r>
            <a:r>
              <a:rPr lang="en-US" dirty="0"/>
              <a:t>-bay”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00" y="2271373"/>
            <a:ext cx="245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Ready-To-Use Tools</a:t>
            </a:r>
          </a:p>
        </p:txBody>
      </p:sp>
    </p:spTree>
    <p:extLst>
      <p:ext uri="{BB962C8B-B14F-4D97-AF65-F5344CB8AC3E}">
        <p14:creationId xmlns:p14="http://schemas.microsoft.com/office/powerpoint/2010/main" val="416099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quality reporting?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79" y="1849640"/>
            <a:ext cx="8745818" cy="4570105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new Medicare physician reimbursement program – </a:t>
            </a:r>
            <a:r>
              <a:rPr lang="en-US" u="sng" dirty="0" smtClean="0"/>
              <a:t>links quality to reimbursement 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This is the Merit</a:t>
            </a:r>
            <a:r>
              <a:rPr lang="en-US" sz="2800" dirty="0"/>
              <a:t>-based Incentive Payment System (MIPS</a:t>
            </a:r>
            <a:r>
              <a:rPr lang="en-US" sz="2800" dirty="0" smtClean="0"/>
              <a:t>)</a:t>
            </a:r>
          </a:p>
          <a:p>
            <a:pPr marL="2285943" lvl="5" indent="0">
              <a:buNone/>
            </a:pPr>
            <a:endParaRPr lang="en-US" sz="2000" dirty="0" smtClean="0"/>
          </a:p>
          <a:p>
            <a:pPr lvl="1"/>
            <a:r>
              <a:rPr lang="en-US" sz="2800" dirty="0" smtClean="0"/>
              <a:t>Concept behind MIPS</a:t>
            </a:r>
          </a:p>
          <a:p>
            <a:pPr marL="914377" lvl="2" indent="0">
              <a:buNone/>
            </a:pPr>
            <a:r>
              <a:rPr lang="en-US" sz="2400" dirty="0" smtClean="0"/>
              <a:t>High quality care + data reporting</a:t>
            </a:r>
          </a:p>
          <a:p>
            <a:pPr marL="914377" lvl="2" indent="0">
              <a:buNone/>
            </a:pPr>
            <a:r>
              <a:rPr lang="en-US" sz="2400" dirty="0" smtClean="0"/>
              <a:t>= </a:t>
            </a:r>
            <a:r>
              <a:rPr lang="en-US" sz="2400" dirty="0"/>
              <a:t>b</a:t>
            </a:r>
            <a:r>
              <a:rPr lang="en-US" sz="2400" dirty="0" smtClean="0"/>
              <a:t>etter MIPS performance </a:t>
            </a:r>
          </a:p>
          <a:p>
            <a:pPr marL="914377" lvl="2" indent="0">
              <a:buNone/>
            </a:pPr>
            <a:r>
              <a:rPr lang="en-US" sz="2400" b="1" dirty="0" smtClean="0"/>
              <a:t>= larger Medicare reimbursement</a:t>
            </a:r>
          </a:p>
          <a:p>
            <a:pPr lvl="5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77174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79" y="889469"/>
            <a:ext cx="8745818" cy="457010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itchFamily="34" charset="0"/>
              </a:rPr>
              <a:t>New Medicare reimbursement program that links quality and data reporting to reimbursement 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Emergency Medicine will be scored on 2 categories</a:t>
            </a:r>
            <a:endParaRPr lang="en-US" dirty="0" smtClean="0">
              <a:latin typeface="Gill Sans MT" pitchFamily="34" charset="0"/>
            </a:endParaRPr>
          </a:p>
          <a:p>
            <a:pPr lvl="5"/>
            <a:endParaRPr lang="en-US" u="sng" dirty="0" smtClean="0">
              <a:latin typeface="Gill Sans MT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/>
          <a:stretch/>
        </p:blipFill>
        <p:spPr>
          <a:xfrm>
            <a:off x="3523177" y="2557001"/>
            <a:ext cx="3695172" cy="340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3462" y="6291446"/>
            <a:ext cx="521149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itchFamily="34" charset="0"/>
                <a:cs typeface="Arial" panose="020B0604020202020204" pitchFamily="34" charset="0"/>
              </a:rPr>
              <a:t>E-QUAL is considered a high value activity for CPIA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91049168"/>
              </p:ext>
            </p:extLst>
          </p:nvPr>
        </p:nvGraphicFramePr>
        <p:xfrm>
          <a:off x="7849129" y="2534275"/>
          <a:ext cx="4542971" cy="292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039427" y="3338450"/>
            <a:ext cx="20465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46693" y="1710444"/>
            <a:ext cx="2620580" cy="2708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latin typeface="Gill Sans MT" pitchFamily="34" charset="0"/>
              </a:rPr>
              <a:t>MIPS:</a:t>
            </a:r>
            <a:br>
              <a:rPr lang="en-US" dirty="0" smtClean="0">
                <a:latin typeface="Gill Sans MT" pitchFamily="34" charset="0"/>
              </a:rPr>
            </a:br>
            <a:r>
              <a:rPr lang="en-US" i="1" dirty="0" smtClean="0">
                <a:latin typeface="Gill Sans MT" pitchFamily="34" charset="0"/>
              </a:rPr>
              <a:t>Merit-based Incentive Payment System</a:t>
            </a:r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3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have to lose? And 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606862"/>
            <a:ext cx="8149701" cy="48975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Under MIPS, there is opportunity to significantly boost our Medicare revenue – or see </a:t>
            </a:r>
            <a:r>
              <a:rPr lang="en-US" sz="2400" b="1" dirty="0" smtClean="0"/>
              <a:t>serious losses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Don’t participate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Lose 4% in 2019 </a:t>
            </a:r>
            <a:r>
              <a:rPr lang="is-IS" sz="2000" dirty="0" smtClean="0"/>
              <a:t>… and up to 9% in 2022</a:t>
            </a:r>
          </a:p>
          <a:p>
            <a:pPr>
              <a:lnSpc>
                <a:spcPct val="110000"/>
              </a:lnSpc>
            </a:pPr>
            <a:r>
              <a:rPr lang="is-IS" sz="2400" dirty="0" smtClean="0"/>
              <a:t>Participate</a:t>
            </a:r>
          </a:p>
          <a:p>
            <a:pPr lvl="1">
              <a:lnSpc>
                <a:spcPct val="110000"/>
              </a:lnSpc>
            </a:pPr>
            <a:r>
              <a:rPr lang="is-IS" sz="2000" dirty="0" smtClean="0"/>
              <a:t>Gain 4% in 2019 plus ... </a:t>
            </a:r>
            <a:r>
              <a:rPr lang="en-US" sz="2000" dirty="0"/>
              <a:t>a</a:t>
            </a:r>
            <a:r>
              <a:rPr lang="is-IS" sz="2000" dirty="0" smtClean="0"/>
              <a:t>nd up to 9% in 2022</a:t>
            </a:r>
            <a:endParaRPr lang="is-IS" sz="2000" dirty="0"/>
          </a:p>
          <a:p>
            <a:pPr marL="457189" lvl="1" indent="0">
              <a:lnSpc>
                <a:spcPct val="110000"/>
              </a:lnSpc>
              <a:buNone/>
            </a:pPr>
            <a:endParaRPr lang="is-I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93873"/>
              </p:ext>
            </p:extLst>
          </p:nvPr>
        </p:nvGraphicFramePr>
        <p:xfrm>
          <a:off x="3397306" y="4588281"/>
          <a:ext cx="84771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295"/>
                <a:gridCol w="2119295"/>
                <a:gridCol w="2119295"/>
                <a:gridCol w="2119295"/>
              </a:tblGrid>
              <a:tr h="607374"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Payment Adjustment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-% adjustment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+% adjustment</a:t>
                      </a:r>
                      <a:endParaRPr lang="en-US" dirty="0"/>
                    </a:p>
                  </a:txBody>
                  <a:tcPr/>
                </a:tc>
              </a:tr>
              <a:tr h="347071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-4% penalty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+4% incentive</a:t>
                      </a:r>
                      <a:endParaRPr lang="en-US" dirty="0"/>
                    </a:p>
                  </a:txBody>
                  <a:tcPr/>
                </a:tc>
              </a:tr>
              <a:tr h="347071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-5% penalty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+5% incentive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347071">
                <a:tc>
                  <a:txBody>
                    <a:bodyPr/>
                    <a:lstStyle/>
                    <a:p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-7% penalty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+7% incentive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347071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-9% penalty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+9% incentive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7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Revenue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s-IS" sz="3600" dirty="0" smtClean="0"/>
              <a:t>ED </a:t>
            </a:r>
            <a:r>
              <a:rPr lang="is-IS" sz="3600" dirty="0"/>
              <a:t>w 40,000 pt visits/yr </a:t>
            </a:r>
          </a:p>
          <a:p>
            <a:pPr lvl="1">
              <a:lnSpc>
                <a:spcPct val="120000"/>
              </a:lnSpc>
            </a:pPr>
            <a:r>
              <a:rPr lang="is-IS" sz="3200" dirty="0" smtClean="0"/>
              <a:t>In 2019</a:t>
            </a:r>
          </a:p>
          <a:p>
            <a:pPr lvl="2">
              <a:lnSpc>
                <a:spcPct val="120000"/>
              </a:lnSpc>
            </a:pPr>
            <a:r>
              <a:rPr lang="is-IS" sz="2400" dirty="0" smtClean="0"/>
              <a:t>22</a:t>
            </a:r>
            <a:r>
              <a:rPr lang="is-IS" sz="2400" dirty="0"/>
              <a:t>% medicare &amp; $140/pt</a:t>
            </a:r>
          </a:p>
          <a:p>
            <a:pPr lvl="2">
              <a:lnSpc>
                <a:spcPct val="120000"/>
              </a:lnSpc>
            </a:pPr>
            <a:r>
              <a:rPr lang="is-IS" sz="2400" dirty="0"/>
              <a:t>40,000 x .22 x 140 x 4% = $</a:t>
            </a:r>
            <a:r>
              <a:rPr lang="is-IS" sz="2400" dirty="0" smtClean="0"/>
              <a:t>49,280</a:t>
            </a:r>
            <a:endParaRPr lang="is-IS" sz="2400" dirty="0"/>
          </a:p>
          <a:p>
            <a:pPr lvl="2">
              <a:lnSpc>
                <a:spcPct val="120000"/>
              </a:lnSpc>
            </a:pPr>
            <a:r>
              <a:rPr lang="is-IS" sz="2400" dirty="0"/>
              <a:t>7 partners – </a:t>
            </a:r>
            <a:r>
              <a:rPr lang="is-IS" sz="2400" dirty="0" smtClean="0"/>
              <a:t>$7,000 </a:t>
            </a:r>
            <a:r>
              <a:rPr lang="is-IS" sz="2400" dirty="0"/>
              <a:t>each </a:t>
            </a:r>
          </a:p>
          <a:p>
            <a:pPr lvl="1">
              <a:lnSpc>
                <a:spcPct val="120000"/>
              </a:lnSpc>
            </a:pPr>
            <a:r>
              <a:rPr lang="is-IS" sz="3200" dirty="0"/>
              <a:t>In </a:t>
            </a:r>
            <a:r>
              <a:rPr lang="is-IS" sz="3200" dirty="0" smtClean="0"/>
              <a:t>2022</a:t>
            </a:r>
          </a:p>
          <a:p>
            <a:pPr lvl="2">
              <a:lnSpc>
                <a:spcPct val="120000"/>
              </a:lnSpc>
            </a:pPr>
            <a:r>
              <a:rPr lang="is-IS" sz="2800" dirty="0" smtClean="0"/>
              <a:t>40,000 </a:t>
            </a:r>
            <a:r>
              <a:rPr lang="is-IS" sz="2800" dirty="0"/>
              <a:t>x .22 x 140 x 9% = </a:t>
            </a:r>
            <a:r>
              <a:rPr lang="is-IS" sz="2800" dirty="0" smtClean="0"/>
              <a:t>$110,880 </a:t>
            </a:r>
            <a:endParaRPr lang="is-IS" sz="2800" dirty="0"/>
          </a:p>
          <a:p>
            <a:pPr lvl="2">
              <a:lnSpc>
                <a:spcPct val="120000"/>
              </a:lnSpc>
            </a:pPr>
            <a:r>
              <a:rPr lang="is-IS" sz="2800" b="1" dirty="0" smtClean="0"/>
              <a:t>$15,840 </a:t>
            </a:r>
            <a:r>
              <a:rPr lang="is-IS" sz="2800" b="1" dirty="0"/>
              <a:t>per partner</a:t>
            </a:r>
            <a:r>
              <a:rPr lang="is-IS" sz="28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863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itchFamily="34" charset="0"/>
              </a:rPr>
              <a:t>E-QUAL and MOC Part IV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8" y="1174044"/>
            <a:ext cx="8149701" cy="2314019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Gill Sans MT" pitchFamily="34" charset="0"/>
              </a:rPr>
              <a:t>E-QUAL will be listed on the ABEM drop down list of opportunities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ED Director will need to be listed attesting that the individual participated in E-QUAL. 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itchFamily="34" charset="0"/>
              </a:rPr>
              <a:t>E-QUAL hopes to develop “automatic” credit soon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5458" y="3770288"/>
            <a:ext cx="8149701" cy="109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Gill Sans MT" pitchFamily="34" charset="0"/>
              </a:rPr>
              <a:t>E-QUAL and CME Credit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95459" y="4594491"/>
            <a:ext cx="8149701" cy="207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Gill Sans MT" pitchFamily="34" charset="0"/>
              </a:rPr>
              <a:t>All E-QUAL webinars/podcasts will be associated with eCME credit.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Gill Sans MT" pitchFamily="34" charset="0"/>
              </a:rPr>
              <a:t>To obtain credit visit the E-QUAL homepage  </a:t>
            </a:r>
          </a:p>
          <a:p>
            <a:endParaRPr lang="en-US" sz="240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00" y="2302346"/>
            <a:ext cx="2333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ill Sans"/>
                <a:cs typeface="Gill Sans"/>
              </a:rPr>
              <a:t>EQUAL: </a:t>
            </a:r>
          </a:p>
          <a:p>
            <a:r>
              <a:rPr lang="en-US" sz="3600" i="1" dirty="0" smtClean="0">
                <a:latin typeface="Gill Sans"/>
                <a:cs typeface="Gill Sans"/>
              </a:rPr>
              <a:t>Extra Credit </a:t>
            </a:r>
            <a:endParaRPr lang="en-US" sz="4000" i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2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9" y="465864"/>
            <a:ext cx="8149701" cy="6945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E</a:t>
            </a:r>
            <a:r>
              <a:rPr lang="en-US" sz="3600" dirty="0"/>
              <a:t>-</a:t>
            </a:r>
            <a:r>
              <a:rPr lang="en-US" sz="3600" dirty="0" smtClean="0"/>
              <a:t>QUAL?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462320"/>
            <a:ext cx="8149701" cy="457010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E-QUAL = Emergency Quality Network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National quality movement, supported by CMS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Enrolling over 24,000 Emergency clinicians over the next 4 years to </a:t>
            </a:r>
            <a:r>
              <a:rPr lang="en-US" u="sng" dirty="0" smtClean="0"/>
              <a:t>participate in quality improvement activities</a:t>
            </a:r>
            <a:r>
              <a:rPr lang="en-US" dirty="0" smtClean="0"/>
              <a:t> focused on:</a:t>
            </a:r>
          </a:p>
          <a:p>
            <a:pPr marL="1371577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Improving outcomes for patients with sepsis </a:t>
            </a:r>
          </a:p>
          <a:p>
            <a:pPr marL="1371577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Reducing avoidable imaging through ACEP’s Choosing Wisely recommendations </a:t>
            </a:r>
          </a:p>
          <a:p>
            <a:pPr marL="1371577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Improving the value of ED evaluation for low-risk chest pain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enrolled in E-QUAL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792701"/>
            <a:ext cx="8149701" cy="41541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Our </a:t>
            </a:r>
            <a:r>
              <a:rPr lang="en-US" dirty="0"/>
              <a:t>first quality improvement project is on </a:t>
            </a:r>
            <a:r>
              <a:rPr lang="en-US" u="sng" dirty="0" smtClean="0"/>
              <a:t>Sepsis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Our plan: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Utilize E-QUAL resources to:</a:t>
            </a:r>
          </a:p>
          <a:p>
            <a:pPr marL="457189" lvl="1" indent="0">
              <a:lnSpc>
                <a:spcPct val="110000"/>
              </a:lnSpc>
              <a:buNone/>
            </a:pPr>
            <a:r>
              <a:rPr lang="en-US" dirty="0" smtClean="0"/>
              <a:t>Improve </a:t>
            </a:r>
            <a:r>
              <a:rPr lang="en-US" dirty="0"/>
              <a:t>quality of ED </a:t>
            </a:r>
            <a:r>
              <a:rPr lang="en-US" dirty="0" smtClean="0"/>
              <a:t>sepsis care </a:t>
            </a:r>
            <a:r>
              <a:rPr lang="en-US" dirty="0"/>
              <a:t>+ report our data </a:t>
            </a:r>
            <a:endParaRPr lang="en-US" dirty="0" smtClean="0"/>
          </a:p>
          <a:p>
            <a:pPr marL="457189" lvl="1" indent="0">
              <a:lnSpc>
                <a:spcPct val="110000"/>
              </a:lnSpc>
              <a:buNone/>
            </a:pPr>
            <a:r>
              <a:rPr lang="en-US" dirty="0" smtClean="0"/>
              <a:t>		= meet CMS requirements</a:t>
            </a:r>
          </a:p>
          <a:p>
            <a:pPr marL="457189" lvl="1" indent="0">
              <a:lnSpc>
                <a:spcPct val="11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	= increase </a:t>
            </a:r>
            <a:r>
              <a:rPr lang="en-US" b="1" dirty="0"/>
              <a:t>our revenue!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4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8" y="1614383"/>
            <a:ext cx="2599928" cy="2701227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Why did we join </a:t>
            </a: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E</a:t>
            </a:r>
            <a:r>
              <a:rPr lang="en-US" dirty="0" smtClean="0">
                <a:latin typeface="Gill Sans MT" panose="020B0502020104020203" pitchFamily="34" charset="0"/>
              </a:rPr>
              <a:t>-QUAL?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756" y="908744"/>
            <a:ext cx="8725987" cy="5107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Gill Sans MT" panose="020B0502020104020203" pitchFamily="34" charset="0"/>
              </a:rPr>
              <a:t>To improve </a:t>
            </a:r>
            <a:r>
              <a:rPr lang="en-US" b="1" i="1" dirty="0" smtClean="0">
                <a:latin typeface="Gill Sans MT" panose="020B0502020104020203" pitchFamily="34" charset="0"/>
              </a:rPr>
              <a:t>the value of our care </a:t>
            </a:r>
            <a:r>
              <a:rPr lang="en-US" b="1" i="1" dirty="0" smtClean="0">
                <a:latin typeface="Gill Sans MT" panose="020B0502020104020203" pitchFamily="34" charset="0"/>
              </a:rPr>
              <a:t>and </a:t>
            </a:r>
            <a:r>
              <a:rPr lang="en-US" b="1" i="1" dirty="0" smtClean="0">
                <a:latin typeface="Gill Sans MT" panose="020B0502020104020203" pitchFamily="34" charset="0"/>
              </a:rPr>
              <a:t>to increase our revenue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Meet CMS requirements 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EQUAL initiatives are aligned with CMS hospital quality reporting and payment initiatives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Improve revenue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Improve patient outcomes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Rural-specific resources and support 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Best practices, rural considerations, implementation assistance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 Reduction in liability through standardization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High-quality CME &amp; MOC credits 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3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QI for Sepsis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782378"/>
            <a:ext cx="8149701" cy="494914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Sepsis </a:t>
            </a:r>
            <a:r>
              <a:rPr lang="en-US" dirty="0"/>
              <a:t>is one of the most deadly ED conditions </a:t>
            </a:r>
          </a:p>
          <a:p>
            <a:pPr>
              <a:lnSpc>
                <a:spcPct val="110000"/>
              </a:lnSpc>
            </a:pPr>
            <a:r>
              <a:rPr lang="en-US" dirty="0"/>
              <a:t>Initial sepsis care is uneven/delayed nationwide </a:t>
            </a:r>
          </a:p>
          <a:p>
            <a:pPr>
              <a:lnSpc>
                <a:spcPct val="110000"/>
              </a:lnSpc>
            </a:pPr>
            <a:r>
              <a:rPr lang="en-US" u="sng" dirty="0"/>
              <a:t>Implementation of QI projects to improve sepsis care saves lives through: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Earlier detection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Reduced time to fluids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Reduced time to antibiotics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Improved mortality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state of sepsis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880" y="1606862"/>
            <a:ext cx="8642560" cy="457010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Leading cause of death in US Hospitals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Rivers – 47% in-hospital mortality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 Recent Trials (PROCESS, ARISE, PROMISE) – 20%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difference – </a:t>
            </a:r>
            <a:r>
              <a:rPr lang="en-US" i="1" dirty="0" smtClean="0"/>
              <a:t>early recognition and resuscitation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Wide variation in sepsis case process and outcomes between hospitals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National attention spurred CMS Sepsis-1 metric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3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Care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QI efforts </a:t>
            </a:r>
            <a:r>
              <a:rPr lang="en-US" dirty="0"/>
              <a:t>i</a:t>
            </a:r>
            <a:r>
              <a:rPr lang="en-US" dirty="0" smtClean="0"/>
              <a:t>mprove outcomes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Absolute mortality reduction of ~5%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 liability through standardization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Improve revenue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Implementation of QI projects to improve sepsis care can save lives through: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Early detection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 time to fluids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Reduced time to antibiotics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0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– Rural </a:t>
            </a:r>
            <a:r>
              <a:rPr lang="en-US" dirty="0"/>
              <a:t>S</a:t>
            </a:r>
            <a:r>
              <a:rPr lang="en-US" dirty="0" smtClean="0"/>
              <a:t>epsis Care is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1906271"/>
            <a:ext cx="8149701" cy="45051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Limited </a:t>
            </a:r>
            <a:r>
              <a:rPr lang="en-US" dirty="0"/>
              <a:t>resources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Staffing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Availability of antibiotics &amp; blood products</a:t>
            </a:r>
          </a:p>
          <a:p>
            <a:pPr>
              <a:lnSpc>
                <a:spcPct val="110000"/>
              </a:lnSpc>
            </a:pPr>
            <a:r>
              <a:rPr lang="en-US" dirty="0"/>
              <a:t>Transfers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Who, when &amp; how to transfer?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Key steps prior to transfer </a:t>
            </a:r>
          </a:p>
          <a:p>
            <a:pPr>
              <a:lnSpc>
                <a:spcPct val="110000"/>
              </a:lnSpc>
            </a:pPr>
            <a:r>
              <a:rPr lang="en-US" dirty="0"/>
              <a:t>Variable staffing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Locums </a:t>
            </a:r>
            <a:r>
              <a:rPr lang="en-US" dirty="0" smtClean="0"/>
              <a:t>(nurses, APPs, doctors)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Mixture of clinicians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E-QUAL help with rural-sepsis QI?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6" y="2040488"/>
            <a:ext cx="8149701" cy="41644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E-QUAL has a specific section for rural-EDs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Home to the </a:t>
            </a:r>
            <a:r>
              <a:rPr lang="en-US" sz="2800" b="1" dirty="0" smtClean="0"/>
              <a:t>Rural Emergency </a:t>
            </a:r>
            <a:r>
              <a:rPr lang="en-US" sz="2800" b="1" dirty="0" smtClean="0"/>
              <a:t>Quality Series </a:t>
            </a:r>
            <a:r>
              <a:rPr lang="en-US" sz="2800" dirty="0" smtClean="0"/>
              <a:t>&amp; the </a:t>
            </a:r>
            <a:r>
              <a:rPr lang="en-US" sz="2800" b="1" dirty="0" smtClean="0"/>
              <a:t>Rural </a:t>
            </a:r>
            <a:r>
              <a:rPr lang="en-US" sz="2800" b="1" dirty="0" smtClean="0"/>
              <a:t>Sepsis </a:t>
            </a:r>
            <a:r>
              <a:rPr lang="en-US" sz="2800" b="1" dirty="0" smtClean="0"/>
              <a:t>Toolkits </a:t>
            </a:r>
            <a:endParaRPr lang="en-US" sz="2800" b="1" dirty="0" smtClean="0"/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Rural</a:t>
            </a:r>
            <a:r>
              <a:rPr lang="en-US" sz="2400" dirty="0" smtClean="0"/>
              <a:t>-specific webinar series </a:t>
            </a:r>
          </a:p>
          <a:p>
            <a:pPr lvl="2">
              <a:lnSpc>
                <a:spcPct val="120000"/>
              </a:lnSpc>
            </a:pPr>
            <a:r>
              <a:rPr lang="en-US" sz="2400" dirty="0" smtClean="0"/>
              <a:t>Rural-specific quality improvement material </a:t>
            </a:r>
          </a:p>
          <a:p>
            <a:pPr lvl="3">
              <a:lnSpc>
                <a:spcPct val="120000"/>
              </a:lnSpc>
            </a:pPr>
            <a:r>
              <a:rPr lang="en-US" sz="2000" dirty="0" smtClean="0"/>
              <a:t>Ready-to-use tools </a:t>
            </a:r>
          </a:p>
        </p:txBody>
      </p:sp>
    </p:spTree>
    <p:extLst>
      <p:ext uri="{BB962C8B-B14F-4D97-AF65-F5344CB8AC3E}">
        <p14:creationId xmlns:p14="http://schemas.microsoft.com/office/powerpoint/2010/main" val="362320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991</Words>
  <Application>Microsoft Macintosh PowerPoint</Application>
  <PresentationFormat>Custom</PresentationFormat>
  <Paragraphs>167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Rural Sepsis Quality Improvement</vt:lpstr>
      <vt:lpstr>What is E-QUAL? </vt:lpstr>
      <vt:lpstr>We have enrolled in E-QUAL</vt:lpstr>
      <vt:lpstr>Why did we join  E-QUAL?</vt:lpstr>
      <vt:lpstr>Why QI for Sepsis Care? </vt:lpstr>
      <vt:lpstr>The current state of sepsis care</vt:lpstr>
      <vt:lpstr>Emergency Care Matters</vt:lpstr>
      <vt:lpstr>But – Rural Sepsis Care is Unique</vt:lpstr>
      <vt:lpstr>How can E-QUAL help with rural-sepsis QI? </vt:lpstr>
      <vt:lpstr>Rural Sepsis Toolkit</vt:lpstr>
      <vt:lpstr>Rural Sepsis Toolkit</vt:lpstr>
      <vt:lpstr>Why are we quality reporting?</vt:lpstr>
      <vt:lpstr>PowerPoint Presentation</vt:lpstr>
      <vt:lpstr>What do we have to lose? And gain?</vt:lpstr>
      <vt:lpstr>Example – Revenue </vt:lpstr>
      <vt:lpstr>E-QUAL and MOC Part IV Credit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Margaret  Greenwood-Ericksen</cp:lastModifiedBy>
  <cp:revision>61</cp:revision>
  <dcterms:created xsi:type="dcterms:W3CDTF">2016-09-30T20:34:09Z</dcterms:created>
  <dcterms:modified xsi:type="dcterms:W3CDTF">2017-04-07T15:32:21Z</dcterms:modified>
</cp:coreProperties>
</file>